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93" r:id="rId2"/>
    <p:sldId id="459" r:id="rId3"/>
    <p:sldId id="513" r:id="rId4"/>
    <p:sldId id="515" r:id="rId5"/>
    <p:sldId id="516" r:id="rId6"/>
    <p:sldId id="517" r:id="rId7"/>
    <p:sldId id="518" r:id="rId8"/>
    <p:sldId id="519" r:id="rId9"/>
    <p:sldId id="520" r:id="rId10"/>
    <p:sldId id="523" r:id="rId11"/>
    <p:sldId id="521" r:id="rId12"/>
    <p:sldId id="522" r:id="rId13"/>
    <p:sldId id="525" r:id="rId14"/>
    <p:sldId id="532" r:id="rId15"/>
    <p:sldId id="49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63">
          <p15:clr>
            <a:srgbClr val="A4A3A4"/>
          </p15:clr>
        </p15:guide>
        <p15:guide id="3" pos="14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osilong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15" autoAdjust="0"/>
    <p:restoredTop sz="94759" autoAdjust="0"/>
  </p:normalViewPr>
  <p:slideViewPr>
    <p:cSldViewPr snapToGrid="0" showGuides="1">
      <p:cViewPr varScale="1">
        <p:scale>
          <a:sx n="104" d="100"/>
          <a:sy n="104" d="100"/>
        </p:scale>
        <p:origin x="1266" y="120"/>
      </p:cViewPr>
      <p:guideLst>
        <p:guide orient="horz" pos="2183"/>
        <p:guide pos="3863"/>
        <p:guide pos="14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850"/>
    </p:cViewPr>
  </p:sorter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2024/6/22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2024/6/22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775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84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>
            <a:fillRect/>
          </a:stretch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/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/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/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/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/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/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/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/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80" name="平行四边形 79"/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/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/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/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/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/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/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/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/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/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/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/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/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/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/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/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/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/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/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/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/>
          <p:cNvCxnSpPr/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/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>
            <a:fillRect/>
          </a:stretch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/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/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/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/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142" name="矩形 141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52" name="矩形 51"/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/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/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/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/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-1" fmla="*/ 12192000 w 12192000"/>
              <a:gd name="-2" fmla="*/ 0 h 1730415"/>
              <a:gd name="-3" fmla="*/ 6096000 w 12192000"/>
              <a:gd name="-4" fmla="*/ 219919 h 1730415"/>
              <a:gd name="-5" fmla="*/ 0 w 12192000"/>
              <a:gd name="-6" fmla="*/ 0 h 1730415"/>
              <a:gd name="-7" fmla="*/ 0 w 12192000"/>
              <a:gd name="-8" fmla="*/ 1730415 h 1730415"/>
              <a:gd name="-9" fmla="*/ 6096000 w 12192000"/>
              <a:gd name="-10" fmla="*/ 1730415 h 1730415"/>
              <a:gd name="-11" fmla="*/ 12192000 w 12192000"/>
              <a:gd name="-12" fmla="*/ 1730415 h 1730415"/>
              <a:gd name="connsiteX6" fmla="*/ 12192000 w 12192000"/>
              <a:gd name="connsiteY6" fmla="*/ 0 h 1730415"/>
              <a:gd name="-13" fmla="*/ 12192000 w 12192000"/>
              <a:gd name="-14" fmla="*/ 0 h 1730415"/>
              <a:gd name="-15" fmla="*/ 6096000 w 12192000"/>
              <a:gd name="-16" fmla="*/ 219919 h 1730415"/>
              <a:gd name="-17" fmla="*/ 0 w 12192000"/>
              <a:gd name="-18" fmla="*/ 0 h 1730415"/>
              <a:gd name="-19" fmla="*/ 0 w 12192000"/>
              <a:gd name="-20" fmla="*/ 1730415 h 1730415"/>
              <a:gd name="-21" fmla="*/ 6096000 w 12192000"/>
              <a:gd name="-22" fmla="*/ 1730415 h 1730415"/>
              <a:gd name="-23" fmla="*/ 12192000 w 12192000"/>
              <a:gd name="-24" fmla="*/ 1730415 h 1730415"/>
              <a:gd name="-25" fmla="*/ 12192000 w 12192000"/>
              <a:gd name="-26" fmla="*/ 0 h 1730415"/>
              <a:gd name="-27" fmla="*/ 12192000 w 12192000"/>
              <a:gd name="-28" fmla="*/ 0 h 1730415"/>
              <a:gd name="-29" fmla="*/ 6096000 w 12192000"/>
              <a:gd name="-30" fmla="*/ 219919 h 1730415"/>
              <a:gd name="-31" fmla="*/ 0 w 12192000"/>
              <a:gd name="-32" fmla="*/ 0 h 1730415"/>
              <a:gd name="-33" fmla="*/ 0 w 12192000"/>
              <a:gd name="-34" fmla="*/ 1730415 h 1730415"/>
              <a:gd name="-35" fmla="*/ 6096000 w 12192000"/>
              <a:gd name="-36" fmla="*/ 1730415 h 1730415"/>
              <a:gd name="-37" fmla="*/ 12192000 w 12192000"/>
              <a:gd name="-38" fmla="*/ 1730415 h 1730415"/>
              <a:gd name="-39" fmla="*/ 12192000 w 12192000"/>
              <a:gd name="-40" fmla="*/ 0 h 1730415"/>
              <a:gd name="-41" fmla="*/ 12192000 w 12192000"/>
              <a:gd name="-42" fmla="*/ 0 h 1730415"/>
              <a:gd name="-43" fmla="*/ 6096000 w 12192000"/>
              <a:gd name="-44" fmla="*/ 428577 h 1730415"/>
              <a:gd name="-45" fmla="*/ 0 w 12192000"/>
              <a:gd name="-46" fmla="*/ 0 h 1730415"/>
              <a:gd name="-47" fmla="*/ 0 w 12192000"/>
              <a:gd name="-48" fmla="*/ 1730415 h 1730415"/>
              <a:gd name="-49" fmla="*/ 6096000 w 12192000"/>
              <a:gd name="-50" fmla="*/ 1730415 h 1730415"/>
              <a:gd name="-51" fmla="*/ 12192000 w 12192000"/>
              <a:gd name="-52" fmla="*/ 1730415 h 1730415"/>
              <a:gd name="-53" fmla="*/ 12192000 w 12192000"/>
              <a:gd name="-54" fmla="*/ 0 h 1730415"/>
              <a:gd name="-55" fmla="*/ 12192000 w 12192000"/>
              <a:gd name="-56" fmla="*/ 0 h 1730415"/>
              <a:gd name="-57" fmla="*/ 6096000 w 12192000"/>
              <a:gd name="-58" fmla="*/ 428577 h 1730415"/>
              <a:gd name="-59" fmla="*/ 0 w 12192000"/>
              <a:gd name="-60" fmla="*/ 0 h 1730415"/>
              <a:gd name="-61" fmla="*/ 0 w 12192000"/>
              <a:gd name="-62" fmla="*/ 1730415 h 1730415"/>
              <a:gd name="-63" fmla="*/ 6096000 w 12192000"/>
              <a:gd name="-64" fmla="*/ 1730415 h 1730415"/>
              <a:gd name="-65" fmla="*/ 12192000 w 12192000"/>
              <a:gd name="-66" fmla="*/ 1730415 h 1730415"/>
              <a:gd name="-67" fmla="*/ 12192000 w 12192000"/>
              <a:gd name="-68" fmla="*/ 0 h 1730415"/>
              <a:gd name="-69" fmla="*/ 12192000 w 12192000"/>
              <a:gd name="-70" fmla="*/ 0 h 1730415"/>
              <a:gd name="-71" fmla="*/ 6096000 w 12192000"/>
              <a:gd name="-72" fmla="*/ 428577 h 1730415"/>
              <a:gd name="-73" fmla="*/ 0 w 12192000"/>
              <a:gd name="-74" fmla="*/ 0 h 1730415"/>
              <a:gd name="-75" fmla="*/ 0 w 12192000"/>
              <a:gd name="-76" fmla="*/ 1730415 h 1730415"/>
              <a:gd name="-77" fmla="*/ 6096000 w 12192000"/>
              <a:gd name="-78" fmla="*/ 1730415 h 1730415"/>
              <a:gd name="-79" fmla="*/ 12192000 w 12192000"/>
              <a:gd name="-80" fmla="*/ 1730415 h 1730415"/>
              <a:gd name="-81" fmla="*/ 12192000 w 12192000"/>
              <a:gd name="-82" fmla="*/ 0 h 1730415"/>
            </a:gdLst>
            <a:ahLst/>
            <a:cxnLst>
              <a:cxn ang="0">
                <a:pos x="-69" y="-70"/>
              </a:cxn>
              <a:cxn ang="0">
                <a:pos x="-71" y="-72"/>
              </a:cxn>
              <a:cxn ang="0">
                <a:pos x="-73" y="-74"/>
              </a:cxn>
              <a:cxn ang="0">
                <a:pos x="-75" y="-76"/>
              </a:cxn>
              <a:cxn ang="0">
                <a:pos x="-77" y="-78"/>
              </a:cxn>
              <a:cxn ang="0">
                <a:pos x="-79" y="-80"/>
              </a:cxn>
              <a:cxn ang="0">
                <a:pos x="-81" y="-82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-1" fmla="*/ 12192000 w 12192000"/>
              <a:gd name="-2" fmla="*/ 0 h 1730415"/>
              <a:gd name="-3" fmla="*/ 6096000 w 12192000"/>
              <a:gd name="-4" fmla="*/ 219919 h 1730415"/>
              <a:gd name="-5" fmla="*/ 0 w 12192000"/>
              <a:gd name="-6" fmla="*/ 0 h 1730415"/>
              <a:gd name="-7" fmla="*/ 0 w 12192000"/>
              <a:gd name="-8" fmla="*/ 1730415 h 1730415"/>
              <a:gd name="-9" fmla="*/ 6096000 w 12192000"/>
              <a:gd name="-10" fmla="*/ 1730415 h 1730415"/>
              <a:gd name="-11" fmla="*/ 12192000 w 12192000"/>
              <a:gd name="-12" fmla="*/ 1730415 h 1730415"/>
              <a:gd name="connsiteX6" fmla="*/ 12192000 w 12192000"/>
              <a:gd name="connsiteY6" fmla="*/ 0 h 1730415"/>
              <a:gd name="-13" fmla="*/ 12192000 w 12192000"/>
              <a:gd name="-14" fmla="*/ 0 h 1730415"/>
              <a:gd name="-15" fmla="*/ 6096000 w 12192000"/>
              <a:gd name="-16" fmla="*/ 219919 h 1730415"/>
              <a:gd name="-17" fmla="*/ 0 w 12192000"/>
              <a:gd name="-18" fmla="*/ 0 h 1730415"/>
              <a:gd name="-19" fmla="*/ 0 w 12192000"/>
              <a:gd name="-20" fmla="*/ 1730415 h 1730415"/>
              <a:gd name="-21" fmla="*/ 6096000 w 12192000"/>
              <a:gd name="-22" fmla="*/ 1730415 h 1730415"/>
              <a:gd name="-23" fmla="*/ 12192000 w 12192000"/>
              <a:gd name="-24" fmla="*/ 1730415 h 1730415"/>
              <a:gd name="-25" fmla="*/ 12192000 w 12192000"/>
              <a:gd name="-26" fmla="*/ 0 h 1730415"/>
              <a:gd name="-27" fmla="*/ 12192000 w 12192000"/>
              <a:gd name="-28" fmla="*/ 0 h 1730415"/>
              <a:gd name="-29" fmla="*/ 6096000 w 12192000"/>
              <a:gd name="-30" fmla="*/ 219919 h 1730415"/>
              <a:gd name="-31" fmla="*/ 0 w 12192000"/>
              <a:gd name="-32" fmla="*/ 0 h 1730415"/>
              <a:gd name="-33" fmla="*/ 0 w 12192000"/>
              <a:gd name="-34" fmla="*/ 1730415 h 1730415"/>
              <a:gd name="-35" fmla="*/ 6096000 w 12192000"/>
              <a:gd name="-36" fmla="*/ 1730415 h 1730415"/>
              <a:gd name="-37" fmla="*/ 12192000 w 12192000"/>
              <a:gd name="-38" fmla="*/ 1730415 h 1730415"/>
              <a:gd name="-39" fmla="*/ 12192000 w 12192000"/>
              <a:gd name="-40" fmla="*/ 0 h 1730415"/>
            </a:gdLst>
            <a:ahLst/>
            <a:cxnLst>
              <a:cxn ang="0">
                <a:pos x="-27" y="-28"/>
              </a:cxn>
              <a:cxn ang="0">
                <a:pos x="-29" y="-30"/>
              </a:cxn>
              <a:cxn ang="0">
                <a:pos x="-31" y="-32"/>
              </a:cxn>
              <a:cxn ang="0">
                <a:pos x="-33" y="-34"/>
              </a:cxn>
              <a:cxn ang="0">
                <a:pos x="-35" y="-36"/>
              </a:cxn>
              <a:cxn ang="0">
                <a:pos x="-37" y="-38"/>
              </a:cxn>
              <a:cxn ang="0">
                <a:pos x="-39" y="-40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dirty="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/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汇报人：曹思龙</a:t>
            </a: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0185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2024.6 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       组会汇报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5735578-88C6-95F5-A7BE-44FFEBA4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10</a:t>
            </a:fld>
            <a:endParaRPr lang="zh-CN" altLang="en-US" spc="9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85D4E1-F6DE-6E2D-3EBC-F65354D5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756" y="895835"/>
            <a:ext cx="7257143" cy="213333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69B9EF6-0AA2-E64B-87B2-13958B8F480D}"/>
              </a:ext>
            </a:extLst>
          </p:cNvPr>
          <p:cNvSpPr txBox="1"/>
          <p:nvPr/>
        </p:nvSpPr>
        <p:spPr>
          <a:xfrm>
            <a:off x="2078182" y="3303952"/>
            <a:ext cx="7740072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经过上述流程，将剩余能量、到基站的距离和到簇中心的距离，通过一系列的规则（标准化器、模糊化器、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模糊推理引擎和解模糊器），得到</a:t>
            </a:r>
            <a:r>
              <a:rPr lang="en-US" altLang="zh-CN" dirty="0"/>
              <a:t>z</a:t>
            </a:r>
            <a:r>
              <a:rPr lang="zh-CN" altLang="en-US" dirty="0"/>
              <a:t>（</a:t>
            </a:r>
            <a:r>
              <a:rPr lang="en-US" altLang="zh-CN" dirty="0"/>
              <a:t>n</a:t>
            </a:r>
            <a:r>
              <a:rPr lang="zh-CN" altLang="en-US" dirty="0"/>
              <a:t>），</a:t>
            </a:r>
            <a:r>
              <a:rPr lang="en-US" altLang="zh-CN" dirty="0"/>
              <a:t>IF , </a:t>
            </a:r>
            <a:r>
              <a:rPr lang="zh-CN" altLang="en-US" dirty="0"/>
              <a:t>然后为以分簇好的簇得到最终簇头。</a:t>
            </a:r>
            <a:endParaRPr lang="en-US" altLang="zh-CN" dirty="0"/>
          </a:p>
          <a:p>
            <a:pPr algn="just"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4647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389128-8735-E95A-A2ED-A44D6EE72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11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4A8769-D826-D432-28BD-3FDD34B54948}"/>
              </a:ext>
            </a:extLst>
          </p:cNvPr>
          <p:cNvSpPr txBox="1"/>
          <p:nvPr/>
        </p:nvSpPr>
        <p:spPr>
          <a:xfrm>
            <a:off x="175491" y="70202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3.3 </a:t>
            </a:r>
            <a:r>
              <a:rPr lang="zh-CN" altLang="en-US" sz="2400" dirty="0"/>
              <a:t>通过ABC进行规则自动调整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8593050-6E96-1BAA-4FEF-D113F8A1A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1" y="1520660"/>
            <a:ext cx="4866268" cy="19083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67CCF9A-B5C2-7DB0-B012-1F643B895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564" y="1520660"/>
            <a:ext cx="6132945" cy="180380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1A454FE-D2BA-1D25-2F45-A5CC46AD51C7}"/>
              </a:ext>
            </a:extLst>
          </p:cNvPr>
          <p:cNvSpPr txBox="1"/>
          <p:nvPr/>
        </p:nvSpPr>
        <p:spPr>
          <a:xfrm>
            <a:off x="2854036" y="378597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通过</a:t>
            </a:r>
            <a:r>
              <a:rPr lang="en-US" altLang="zh-CN" dirty="0"/>
              <a:t>ABC</a:t>
            </a:r>
            <a:r>
              <a:rPr lang="zh-CN" altLang="en-US" dirty="0"/>
              <a:t>进行规则自动调整，用优化的 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模糊系统来选择适当的簇头。</a:t>
            </a:r>
          </a:p>
        </p:txBody>
      </p:sp>
    </p:spTree>
    <p:extLst>
      <p:ext uri="{BB962C8B-B14F-4D97-AF65-F5344CB8AC3E}">
        <p14:creationId xmlns:p14="http://schemas.microsoft.com/office/powerpoint/2010/main" val="403124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846C9EA-1B72-BE45-84AF-2EDB5FDA2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12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DB8C4-1CD7-EA61-2D2F-786F46B631FF}"/>
              </a:ext>
            </a:extLst>
          </p:cNvPr>
          <p:cNvSpPr txBox="1"/>
          <p:nvPr/>
        </p:nvSpPr>
        <p:spPr>
          <a:xfrm>
            <a:off x="369454" y="73897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4. </a:t>
            </a:r>
            <a:r>
              <a:rPr lang="zh-CN" altLang="en-US" sz="2400" dirty="0"/>
              <a:t>仿真评估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F72CE8-DEEB-C2D4-5C9E-1C7CE108A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974" y="1781088"/>
            <a:ext cx="3859284" cy="26893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0343960-5E1F-B36B-513B-169FDB74D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436" y="1781088"/>
            <a:ext cx="3655532" cy="268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98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D23AE28-06B2-EA32-C846-24AEAF52D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488" y="654585"/>
            <a:ext cx="8303024" cy="26292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3E23840-D2EC-F717-74A5-4FF06B31E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740" y="3713246"/>
            <a:ext cx="8739534" cy="24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1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99EB885-5D00-85F4-6F91-E9676C362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14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7592C8-B84A-C97D-6CA7-6A9B6A342FAD}"/>
              </a:ext>
            </a:extLst>
          </p:cNvPr>
          <p:cNvSpPr txBox="1"/>
          <p:nvPr/>
        </p:nvSpPr>
        <p:spPr>
          <a:xfrm>
            <a:off x="207083" y="788902"/>
            <a:ext cx="99670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后续计划</a:t>
            </a:r>
            <a:r>
              <a:rPr lang="en-US" altLang="zh-CN" b="1" dirty="0"/>
              <a:t>:</a:t>
            </a:r>
          </a:p>
          <a:p>
            <a:r>
              <a:rPr lang="en-US" altLang="zh-CN" b="1" dirty="0"/>
              <a:t>              </a:t>
            </a:r>
            <a:r>
              <a:rPr lang="en-US" altLang="zh-CN" dirty="0"/>
              <a:t>1.</a:t>
            </a:r>
            <a:r>
              <a:rPr lang="zh-CN" altLang="en-US" dirty="0"/>
              <a:t>继续了解该方向以及其它更广泛的知识 </a:t>
            </a:r>
            <a:endParaRPr lang="en-US" altLang="zh-CN" dirty="0"/>
          </a:p>
          <a:p>
            <a:r>
              <a:rPr lang="en-US" altLang="zh-CN" dirty="0"/>
              <a:t>              2.</a:t>
            </a:r>
            <a:r>
              <a:rPr lang="zh-CN" altLang="en-US" b="1" dirty="0"/>
              <a:t>重点基础和基础代码学习</a:t>
            </a:r>
            <a:r>
              <a:rPr lang="zh-CN" altLang="en-US" sz="18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276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2341944" y="-325056"/>
            <a:ext cx="7508112" cy="750811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28000"/>
                </a:schemeClr>
              </a:gs>
              <a:gs pos="6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2920678" y="253678"/>
            <a:ext cx="6350644" cy="6350644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46000"/>
                </a:schemeClr>
              </a:gs>
              <a:gs pos="58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441539" y="774539"/>
            <a:ext cx="5308922" cy="530892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72000"/>
                </a:schemeClr>
              </a:gs>
              <a:gs pos="63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2400" y="1295400"/>
            <a:ext cx="4267200" cy="4267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00195" y="3013502"/>
            <a:ext cx="3991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谢谢您的观看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5233416" y="2886181"/>
            <a:ext cx="1725168" cy="0"/>
            <a:chOff x="6585058" y="2318898"/>
            <a:chExt cx="1725168" cy="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6585058" y="2318898"/>
              <a:ext cx="1725168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7278478" y="2318898"/>
              <a:ext cx="338328" cy="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  <a:t>2</a:t>
            </a:fld>
            <a:endParaRPr lang="zh-CN" altLang="en-US" spc="9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4E340A-0F6F-E45F-AF50-41503EBC7CE8}"/>
              </a:ext>
            </a:extLst>
          </p:cNvPr>
          <p:cNvSpPr txBox="1"/>
          <p:nvPr/>
        </p:nvSpPr>
        <p:spPr>
          <a:xfrm>
            <a:off x="3105047" y="3505261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无线传感器网络优化的 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模糊聚类算法</a:t>
            </a:r>
            <a:r>
              <a:rPr lang="en-US" altLang="zh-CN" dirty="0"/>
              <a:t>-LEACH-SF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8DDB7F1-F4C3-16CB-23A3-5EAD29978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552" y="653854"/>
            <a:ext cx="9219418" cy="25142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A5AAB54-6944-946A-3D06-3FCD7A72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3</a:t>
            </a:fld>
            <a:endParaRPr lang="zh-CN" altLang="en-US" spc="9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0A32EFD-9897-28DE-BEA4-16EB61DA6823}"/>
              </a:ext>
            </a:extLst>
          </p:cNvPr>
          <p:cNvSpPr txBox="1"/>
          <p:nvPr/>
        </p:nvSpPr>
        <p:spPr>
          <a:xfrm>
            <a:off x="116053" y="677886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 </a:t>
            </a:r>
            <a:r>
              <a:rPr lang="en-US" altLang="zh-CN" sz="2800" b="1" dirty="0"/>
              <a:t>1.</a:t>
            </a:r>
            <a:r>
              <a:rPr lang="zh-CN" altLang="en-US" sz="2800" b="1" dirty="0"/>
              <a:t>本文提出的现有不足（动机）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664163A-8E07-7AC9-1B12-13E90613DEC4}"/>
              </a:ext>
            </a:extLst>
          </p:cNvPr>
          <p:cNvSpPr txBox="1"/>
          <p:nvPr/>
        </p:nvSpPr>
        <p:spPr>
          <a:xfrm>
            <a:off x="704957" y="1450310"/>
            <a:ext cx="11066465" cy="1291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通常在网络中的所有传感器节点中选择簇首，因此可能会生成不平衡的簇。</a:t>
            </a:r>
            <a:br>
              <a:rPr lang="zh-CN" altLang="en-US" dirty="0"/>
            </a:br>
            <a:r>
              <a:rPr lang="en-US" altLang="zh-CN" dirty="0"/>
              <a:t>2.</a:t>
            </a:r>
            <a:r>
              <a:rPr lang="zh-CN" altLang="en-US" dirty="0"/>
              <a:t>可控参数，模糊推理系统是手动定义的。</a:t>
            </a:r>
            <a:br>
              <a:rPr lang="zh-CN" altLang="en-US" dirty="0"/>
            </a:br>
            <a:r>
              <a:rPr lang="en-US" altLang="zh-CN" dirty="0"/>
              <a:t>3.</a:t>
            </a:r>
            <a:r>
              <a:rPr lang="zh-CN" altLang="en-US" dirty="0"/>
              <a:t>现有协议没有根据应用规范进行调整和调优</a:t>
            </a:r>
          </a:p>
        </p:txBody>
      </p:sp>
    </p:spTree>
    <p:extLst>
      <p:ext uri="{BB962C8B-B14F-4D97-AF65-F5344CB8AC3E}">
        <p14:creationId xmlns:p14="http://schemas.microsoft.com/office/powerpoint/2010/main" val="159633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91221D-9E6D-2C6A-BBD2-0BE48BDD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4</a:t>
            </a:fld>
            <a:endParaRPr lang="zh-CN" altLang="en-US" spc="9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462BF7-B055-F5E2-188D-96D024844423}"/>
              </a:ext>
            </a:extLst>
          </p:cNvPr>
          <p:cNvSpPr txBox="1"/>
          <p:nvPr/>
        </p:nvSpPr>
        <p:spPr>
          <a:xfrm>
            <a:off x="477774" y="601718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提出</a:t>
            </a:r>
            <a:r>
              <a:rPr lang="en-US" altLang="zh-CN" sz="2800" b="1" dirty="0"/>
              <a:t>-</a:t>
            </a:r>
            <a:r>
              <a:rPr lang="zh-CN" altLang="en-US" sz="2800" b="1" dirty="0"/>
              <a:t>贡献</a:t>
            </a:r>
            <a:r>
              <a:rPr lang="en-US" altLang="zh-CN" sz="2800" b="1" dirty="0"/>
              <a:t>-</a:t>
            </a:r>
            <a:r>
              <a:rPr lang="zh-CN" altLang="en-US" sz="2800" b="1" dirty="0"/>
              <a:t>结论</a:t>
            </a:r>
            <a:r>
              <a:rPr lang="en-US" altLang="zh-CN" sz="2800" b="1" dirty="0"/>
              <a:t> </a:t>
            </a:r>
            <a:endParaRPr lang="zh-CN" altLang="en-US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1717CD-911C-02CA-35FA-8D603D02EA1A}"/>
              </a:ext>
            </a:extLst>
          </p:cNvPr>
          <p:cNvSpPr txBox="1"/>
          <p:nvPr/>
        </p:nvSpPr>
        <p:spPr>
          <a:xfrm>
            <a:off x="877454" y="1238331"/>
            <a:ext cx="10798609" cy="4615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提出了一种自适应模糊聚类协议（命名为</a:t>
            </a:r>
            <a:r>
              <a:rPr lang="en-US" altLang="zh-CN" dirty="0"/>
              <a:t>LEACH-SF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（做了什么）：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1. </a:t>
            </a:r>
            <a:r>
              <a:rPr lang="zh-CN" altLang="en-US" dirty="0"/>
              <a:t>提出了一种优化的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模糊聚类算法作为</a:t>
            </a:r>
            <a:r>
              <a:rPr lang="en-US" altLang="zh-CN" dirty="0"/>
              <a:t>WSN</a:t>
            </a:r>
            <a:r>
              <a:rPr lang="zh-CN" altLang="en-US" dirty="0"/>
              <a:t>中有效的特定应用路由协议。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</a:t>
            </a:r>
            <a:r>
              <a:rPr lang="en-US" altLang="zh-CN" dirty="0"/>
              <a:t>2.</a:t>
            </a:r>
            <a:r>
              <a:rPr lang="zh-CN" altLang="en-US" dirty="0"/>
              <a:t>利用模糊</a:t>
            </a:r>
            <a:r>
              <a:rPr lang="en-US" altLang="zh-CN" dirty="0"/>
              <a:t>c</a:t>
            </a:r>
            <a:r>
              <a:rPr lang="zh-CN" altLang="en-US" dirty="0"/>
              <a:t>均值算法形成网络上的平衡簇。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</a:t>
            </a:r>
            <a:r>
              <a:rPr lang="en-US" altLang="zh-CN" dirty="0"/>
              <a:t>3.</a:t>
            </a:r>
            <a:r>
              <a:rPr lang="zh-CN" altLang="en-US" dirty="0"/>
              <a:t>利用 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模糊推理系统选择适当的</a:t>
            </a:r>
            <a:r>
              <a:rPr lang="en-US" altLang="zh-CN" dirty="0"/>
              <a:t>CH</a:t>
            </a:r>
            <a:r>
              <a:rPr lang="zh-CN" altLang="en-US" dirty="0"/>
              <a:t>并形成簇。（剩余能量、到汇聚节点的距离以及到簇中心的距离）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</a:t>
            </a:r>
            <a:r>
              <a:rPr lang="en-US" altLang="zh-CN" dirty="0"/>
              <a:t>4.</a:t>
            </a:r>
            <a:r>
              <a:rPr lang="zh-CN" altLang="en-US" dirty="0"/>
              <a:t>利用人工蜂群算法优化模糊规则，以根据应用规范延长网络寿命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</a:t>
            </a:r>
            <a:r>
              <a:rPr lang="en-US" altLang="zh-CN" dirty="0"/>
              <a:t>5.</a:t>
            </a:r>
            <a:r>
              <a:rPr lang="zh-CN" altLang="en-US" dirty="0"/>
              <a:t>这些 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模糊规则应该在</a:t>
            </a:r>
            <a:r>
              <a:rPr lang="en-US" altLang="zh-CN" dirty="0"/>
              <a:t>LEACH-SF</a:t>
            </a:r>
            <a:r>
              <a:rPr lang="zh-CN" altLang="en-US" dirty="0"/>
              <a:t>为每个应用程序运行之前进行自适应调整，以延长网络寿命。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</a:t>
            </a:r>
            <a:r>
              <a:rPr lang="en-US" altLang="zh-CN" dirty="0"/>
              <a:t>6.</a:t>
            </a:r>
            <a:r>
              <a:rPr lang="zh-CN" altLang="en-US" dirty="0"/>
              <a:t>提出了一种有效的编码方案来表示可行解，并设计了一个加权平均多目标适应度函数来优化</a:t>
            </a:r>
            <a:r>
              <a:rPr lang="en-US" altLang="zh-CN" dirty="0"/>
              <a:t>LEACH-SF</a:t>
            </a:r>
            <a:r>
              <a:rPr lang="zh-CN" altLang="en-US" dirty="0"/>
              <a:t>的 </a:t>
            </a:r>
            <a:r>
              <a:rPr lang="en-US" altLang="zh-CN" dirty="0" err="1"/>
              <a:t>Sugeno</a:t>
            </a:r>
            <a:r>
              <a:rPr lang="en-US" altLang="zh-CN"/>
              <a:t> </a:t>
            </a:r>
            <a:r>
              <a:rPr lang="zh-CN" altLang="en-US"/>
              <a:t>模糊</a:t>
            </a:r>
            <a:r>
              <a:rPr lang="zh-CN" altLang="en-US" dirty="0"/>
              <a:t>规则。 </a:t>
            </a:r>
            <a:r>
              <a:rPr lang="en-US" altLang="zh-CN" dirty="0"/>
              <a:t>ABC</a:t>
            </a:r>
            <a:r>
              <a:rPr lang="zh-CN" altLang="en-US" dirty="0"/>
              <a:t>算法的适应度函数可以根据应用规范来定义。</a:t>
            </a:r>
          </a:p>
        </p:txBody>
      </p:sp>
    </p:spTree>
    <p:extLst>
      <p:ext uri="{BB962C8B-B14F-4D97-AF65-F5344CB8AC3E}">
        <p14:creationId xmlns:p14="http://schemas.microsoft.com/office/powerpoint/2010/main" val="332823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79B7AA-095A-F93D-1D9E-339A2BF52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5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57DF878-4B57-6137-4A7F-4D7F910885DF}"/>
              </a:ext>
            </a:extLst>
          </p:cNvPr>
          <p:cNvSpPr txBox="1"/>
          <p:nvPr/>
        </p:nvSpPr>
        <p:spPr>
          <a:xfrm>
            <a:off x="461818" y="1025435"/>
            <a:ext cx="11471564" cy="875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结论：</a:t>
            </a:r>
            <a:r>
              <a:rPr lang="en-US" altLang="zh-CN" dirty="0"/>
              <a:t> LEACH-SF</a:t>
            </a:r>
            <a:r>
              <a:rPr lang="zh-CN" altLang="en-US" dirty="0"/>
              <a:t>能够有效地形成平衡簇并最大化网络寿命。</a:t>
            </a:r>
            <a:r>
              <a:rPr lang="en-US" altLang="zh-CN" dirty="0"/>
              <a:t>LEACH-SF</a:t>
            </a:r>
            <a:r>
              <a:rPr lang="zh-CN" altLang="en-US" dirty="0"/>
              <a:t>在最小化簇内距离、最大化网络寿命以及最大化基站接收到的数据包数量方面，优于现有的经典和基于模糊的聚类算法。</a:t>
            </a:r>
          </a:p>
        </p:txBody>
      </p:sp>
    </p:spTree>
    <p:extLst>
      <p:ext uri="{BB962C8B-B14F-4D97-AF65-F5344CB8AC3E}">
        <p14:creationId xmlns:p14="http://schemas.microsoft.com/office/powerpoint/2010/main" val="4207294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C02959C-921B-E541-0CFF-7AEF80FF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6</a:t>
            </a:fld>
            <a:endParaRPr lang="zh-CN" altLang="en-US" spc="9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24681A3-77B7-F914-3A32-960D823B2849}"/>
              </a:ext>
            </a:extLst>
          </p:cNvPr>
          <p:cNvSpPr txBox="1"/>
          <p:nvPr/>
        </p:nvSpPr>
        <p:spPr>
          <a:xfrm>
            <a:off x="434109" y="674317"/>
            <a:ext cx="67979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3.  LEACH-SF</a:t>
            </a:r>
            <a:r>
              <a:rPr lang="zh-CN" altLang="en-US" sz="2400" b="1" dirty="0"/>
              <a:t>总体运作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54B94A3-F45F-C8C8-F6C8-FFDAAFCE086C}"/>
              </a:ext>
            </a:extLst>
          </p:cNvPr>
          <p:cNvSpPr txBox="1"/>
          <p:nvPr/>
        </p:nvSpPr>
        <p:spPr>
          <a:xfrm>
            <a:off x="3315855" y="1135982"/>
            <a:ext cx="4756727" cy="2537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                      开始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设置阶段：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汇集节点能量和位置信息。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2. </a:t>
            </a:r>
            <a:r>
              <a:rPr lang="zh-CN" altLang="en-US" dirty="0"/>
              <a:t>运行</a:t>
            </a:r>
            <a:r>
              <a:rPr lang="en-US" altLang="zh-CN" dirty="0"/>
              <a:t>FCM</a:t>
            </a:r>
            <a:r>
              <a:rPr lang="zh-CN" altLang="en-US" dirty="0"/>
              <a:t>聚类和 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模糊模型选择</a:t>
            </a:r>
            <a:r>
              <a:rPr lang="en-US" altLang="zh-CN" dirty="0"/>
              <a:t>CH</a:t>
            </a:r>
            <a:r>
              <a:rPr lang="zh-CN" altLang="en-US" dirty="0"/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3. CH</a:t>
            </a:r>
            <a:r>
              <a:rPr lang="zh-CN" altLang="en-US" dirty="0"/>
              <a:t>广播通告消息，通知其成员节点。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4. CH</a:t>
            </a:r>
            <a:r>
              <a:rPr lang="zh-CN" altLang="en-US" dirty="0"/>
              <a:t>创建</a:t>
            </a:r>
            <a:r>
              <a:rPr lang="en-US" altLang="zh-CN" dirty="0"/>
              <a:t>TDMA</a:t>
            </a:r>
            <a:r>
              <a:rPr lang="zh-CN" altLang="en-US" dirty="0"/>
              <a:t>时间表。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F7BB49-E67D-FD54-FD13-EAB30343C391}"/>
              </a:ext>
            </a:extLst>
          </p:cNvPr>
          <p:cNvSpPr txBox="1"/>
          <p:nvPr/>
        </p:nvSpPr>
        <p:spPr>
          <a:xfrm>
            <a:off x="3315855" y="4595518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稳态阶段：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成员节点向</a:t>
            </a:r>
            <a:r>
              <a:rPr lang="en-US" altLang="zh-CN" dirty="0"/>
              <a:t>CH</a:t>
            </a:r>
            <a:r>
              <a:rPr lang="zh-CN" altLang="en-US" dirty="0"/>
              <a:t>发送数据。</a:t>
            </a:r>
          </a:p>
          <a:p>
            <a:r>
              <a:rPr lang="en-US" altLang="zh-CN" dirty="0"/>
              <a:t>2. CH</a:t>
            </a:r>
            <a:r>
              <a:rPr lang="zh-CN" altLang="en-US" dirty="0"/>
              <a:t>聚合数据并传输到基站。</a:t>
            </a:r>
          </a:p>
          <a:p>
            <a:endParaRPr lang="zh-CN" altLang="en-US" dirty="0"/>
          </a:p>
          <a:p>
            <a:r>
              <a:rPr lang="zh-CN" altLang="en-US" dirty="0"/>
              <a:t>                              </a:t>
            </a:r>
            <a:endParaRPr lang="en-US" altLang="zh-CN" dirty="0"/>
          </a:p>
          <a:p>
            <a:r>
              <a:rPr lang="en-US" altLang="zh-CN" dirty="0"/>
              <a:t>                              </a:t>
            </a:r>
            <a:r>
              <a:rPr lang="zh-CN" altLang="en-US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2499848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0C40943-E990-618B-55BE-3921D503D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7</a:t>
            </a:fld>
            <a:endParaRPr lang="zh-CN" altLang="en-US" spc="9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404986-CD60-6145-4116-5C1D0DADC006}"/>
              </a:ext>
            </a:extLst>
          </p:cNvPr>
          <p:cNvSpPr txBox="1"/>
          <p:nvPr/>
        </p:nvSpPr>
        <p:spPr>
          <a:xfrm>
            <a:off x="415637" y="73897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3.1 FCM</a:t>
            </a:r>
            <a:r>
              <a:rPr lang="zh-CN" altLang="en-US" sz="2400" dirty="0"/>
              <a:t>聚类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4DCE62C-D9E7-2F47-2619-39AB200EB6EB}"/>
              </a:ext>
            </a:extLst>
          </p:cNvPr>
          <p:cNvSpPr txBox="1"/>
          <p:nvPr/>
        </p:nvSpPr>
        <p:spPr>
          <a:xfrm>
            <a:off x="627423" y="1403988"/>
            <a:ext cx="10937154" cy="875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   FCM </a:t>
            </a:r>
            <a:r>
              <a:rPr lang="zh-CN" altLang="en-US" dirty="0"/>
              <a:t>目的是聚类，提前分簇， 输出</a:t>
            </a:r>
            <a:r>
              <a:rPr lang="en-US" altLang="zh-CN" dirty="0"/>
              <a:t>: centers</a:t>
            </a:r>
            <a:r>
              <a:rPr lang="zh-CN" altLang="en-US" dirty="0"/>
              <a:t>为聚类好的聚类中心</a:t>
            </a:r>
            <a:r>
              <a:rPr lang="en-US" altLang="zh-CN" dirty="0"/>
              <a:t>, U</a:t>
            </a:r>
            <a:r>
              <a:rPr lang="zh-CN" altLang="en-US" dirty="0"/>
              <a:t>为隶属度矩阵</a:t>
            </a:r>
            <a:r>
              <a:rPr lang="en-US" altLang="zh-CN" dirty="0"/>
              <a:t>, clusters</a:t>
            </a:r>
            <a:r>
              <a:rPr lang="zh-CN" altLang="en-US" dirty="0"/>
              <a:t>为每个聚类的成员，做到提前分簇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815475-D4E5-5C36-A0A8-6A055CBE7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844" y="2724325"/>
            <a:ext cx="2942857" cy="4857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80F9153-35B1-0B9C-AE32-75B58E28F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844" y="3690010"/>
            <a:ext cx="3133032" cy="133806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181BBDE-CF19-D80B-4E7E-F90B80A94B9F}"/>
              </a:ext>
            </a:extLst>
          </p:cNvPr>
          <p:cNvSpPr txBox="1"/>
          <p:nvPr/>
        </p:nvSpPr>
        <p:spPr>
          <a:xfrm>
            <a:off x="4665970" y="2113775"/>
            <a:ext cx="6096000" cy="1706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目标函数的基本思想是: 一个好的聚类结果应使得数据点尽可能靠近其所属族的族中心。为了反映这种情况，目标函数计算的是数据点到族中心的距离之和，并通过隶属度 U，和模糊度指数q 来加权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75DCA66-E6F9-2740-0E48-63DA631B5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936" y="5421624"/>
            <a:ext cx="2152381" cy="49523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D376146E-5B59-E833-93AB-FD8A6C297EA8}"/>
              </a:ext>
            </a:extLst>
          </p:cNvPr>
          <p:cNvSpPr txBox="1"/>
          <p:nvPr/>
        </p:nvSpPr>
        <p:spPr>
          <a:xfrm>
            <a:off x="4867563" y="548457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终止条件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A71E6AD-3181-FBAD-0F79-AE34C1DB8AAC}"/>
              </a:ext>
            </a:extLst>
          </p:cNvPr>
          <p:cNvSpPr txBox="1"/>
          <p:nvPr/>
        </p:nvSpPr>
        <p:spPr>
          <a:xfrm>
            <a:off x="4665970" y="4128884"/>
            <a:ext cx="539243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首先初始化 </a:t>
            </a:r>
            <a:r>
              <a:rPr lang="en-US" altLang="zh-CN" dirty="0"/>
              <a:t>C </a:t>
            </a:r>
            <a:r>
              <a:rPr lang="zh-CN" altLang="en-US" dirty="0"/>
              <a:t>和 </a:t>
            </a:r>
            <a:r>
              <a:rPr lang="en-US" altLang="zh-CN" dirty="0"/>
              <a:t>U</a:t>
            </a:r>
            <a:r>
              <a:rPr lang="zh-CN" altLang="en-US" dirty="0"/>
              <a:t>，</a:t>
            </a:r>
            <a:r>
              <a:rPr lang="en-US" altLang="zh-CN" dirty="0"/>
              <a:t>U</a:t>
            </a:r>
            <a:r>
              <a:rPr lang="zh-CN" altLang="en-US" dirty="0"/>
              <a:t>根据当前</a:t>
            </a:r>
            <a:r>
              <a:rPr lang="en-US" altLang="zh-CN" dirty="0"/>
              <a:t>C</a:t>
            </a:r>
            <a:r>
              <a:rPr lang="zh-CN" altLang="en-US" dirty="0"/>
              <a:t>值进行更新，</a:t>
            </a:r>
            <a:r>
              <a:rPr lang="en-US" altLang="zh-CN" dirty="0"/>
              <a:t>C</a:t>
            </a:r>
            <a:r>
              <a:rPr lang="zh-CN" altLang="en-US" dirty="0"/>
              <a:t>则根据</a:t>
            </a:r>
            <a:r>
              <a:rPr lang="en-US" altLang="zh-CN" dirty="0"/>
              <a:t>U,</a:t>
            </a:r>
            <a:r>
              <a:rPr lang="zh-CN" altLang="en-US" dirty="0"/>
              <a:t>直至隶属度</a:t>
            </a:r>
            <a:r>
              <a:rPr lang="en-US" altLang="zh-CN" dirty="0"/>
              <a:t>U</a:t>
            </a:r>
            <a:r>
              <a:rPr lang="zh-CN" altLang="en-US" dirty="0"/>
              <a:t>达到终止条件返回。</a:t>
            </a:r>
          </a:p>
        </p:txBody>
      </p:sp>
    </p:spTree>
    <p:extLst>
      <p:ext uri="{BB962C8B-B14F-4D97-AF65-F5344CB8AC3E}">
        <p14:creationId xmlns:p14="http://schemas.microsoft.com/office/powerpoint/2010/main" val="2083358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C5B578E-8131-9C42-4926-6072E2D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8</a:t>
            </a:fld>
            <a:endParaRPr lang="zh-CN" altLang="en-US" spc="9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CD97FEA-DF0D-286E-1D7E-E50621B330F3}"/>
              </a:ext>
            </a:extLst>
          </p:cNvPr>
          <p:cNvSpPr txBox="1"/>
          <p:nvPr/>
        </p:nvSpPr>
        <p:spPr>
          <a:xfrm>
            <a:off x="415637" y="73897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3.2 </a:t>
            </a:r>
            <a:r>
              <a:rPr lang="zh-CN" altLang="en-US" sz="2400" dirty="0"/>
              <a:t>簇头选取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880C570-0B1F-5EAD-19C0-5AE5431C1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447" y="1200635"/>
            <a:ext cx="7257143" cy="2133333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346229E-2F5F-5DEB-C009-9A0B6D97175A}"/>
              </a:ext>
            </a:extLst>
          </p:cNvPr>
          <p:cNvSpPr txBox="1"/>
          <p:nvPr/>
        </p:nvSpPr>
        <p:spPr>
          <a:xfrm>
            <a:off x="2624447" y="3648518"/>
            <a:ext cx="7536873" cy="1706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LEACH-SF</a:t>
            </a:r>
            <a:r>
              <a:rPr lang="zh-CN" altLang="en-US" dirty="0"/>
              <a:t>中，为选择合适的簇头（</a:t>
            </a:r>
            <a:r>
              <a:rPr lang="en-US" altLang="zh-CN" dirty="0"/>
              <a:t>CH</a:t>
            </a:r>
            <a:r>
              <a:rPr lang="zh-CN" altLang="en-US" dirty="0"/>
              <a:t>），在模糊模型的设计中，考虑了三个变量作为模糊输入：剩余能量、到基站的距离和到簇中心的距离。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CH</a:t>
            </a:r>
            <a:r>
              <a:rPr lang="zh-CN" altLang="en-US" dirty="0"/>
              <a:t>选择过程包括四部分：标准化器、模糊化器、</a:t>
            </a:r>
            <a:r>
              <a:rPr lang="en-US" altLang="zh-CN" dirty="0" err="1"/>
              <a:t>Sugeno</a:t>
            </a:r>
            <a:r>
              <a:rPr lang="en-US" altLang="zh-CN" dirty="0"/>
              <a:t> </a:t>
            </a:r>
            <a:r>
              <a:rPr lang="zh-CN" altLang="en-US" dirty="0"/>
              <a:t>模糊推理引擎和解模糊器。</a:t>
            </a:r>
          </a:p>
        </p:txBody>
      </p:sp>
    </p:spTree>
    <p:extLst>
      <p:ext uri="{BB962C8B-B14F-4D97-AF65-F5344CB8AC3E}">
        <p14:creationId xmlns:p14="http://schemas.microsoft.com/office/powerpoint/2010/main" val="171249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2A798AB-608D-451E-6239-292B9DE3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24" y="2005705"/>
            <a:ext cx="2933333" cy="6190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12E2A40-ED5D-2A9D-7D31-3C98733D8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144" y="969203"/>
            <a:ext cx="3752984" cy="254427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53E436F-0241-9B4F-FA3A-D9AB6D246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889" y="1939038"/>
            <a:ext cx="2190476" cy="75238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EC33F13-C2D1-3E92-4A99-D8BE46593E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954" y="4331336"/>
            <a:ext cx="3876190" cy="800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8993611-AEE3-2C14-435F-62B200CF3FBC}"/>
              </a:ext>
            </a:extLst>
          </p:cNvPr>
          <p:cNvSpPr txBox="1"/>
          <p:nvPr/>
        </p:nvSpPr>
        <p:spPr>
          <a:xfrm>
            <a:off x="131224" y="2882196"/>
            <a:ext cx="315422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标准化</a:t>
            </a:r>
            <a:r>
              <a:rPr lang="en-US" altLang="zh-CN" dirty="0"/>
              <a:t>:</a:t>
            </a:r>
            <a:r>
              <a:rPr lang="zh-CN" altLang="en-US" dirty="0"/>
              <a:t>消除不同取值范围的量纲差异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F03BC9D-BA35-F7E0-9FB7-C446B2146B72}"/>
              </a:ext>
            </a:extLst>
          </p:cNvPr>
          <p:cNvSpPr txBox="1"/>
          <p:nvPr/>
        </p:nvSpPr>
        <p:spPr>
          <a:xfrm>
            <a:off x="4219508" y="3600586"/>
            <a:ext cx="3752984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模糊化与模糊处理：将标准化的精确值转化为模糊变量，经过</a:t>
            </a:r>
            <a:r>
              <a:rPr lang="en-US" altLang="zh-CN" dirty="0" err="1"/>
              <a:t>sugeno</a:t>
            </a:r>
            <a:r>
              <a:rPr lang="zh-CN" altLang="en-US" dirty="0"/>
              <a:t>进行模糊推理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29103A6-3231-665E-C0B7-542BC461EDF2}"/>
              </a:ext>
            </a:extLst>
          </p:cNvPr>
          <p:cNvSpPr txBox="1"/>
          <p:nvPr/>
        </p:nvSpPr>
        <p:spPr>
          <a:xfrm>
            <a:off x="8238452" y="2882196"/>
            <a:ext cx="3437611" cy="875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使用加权平均方法来解模糊并生成最终的清晰值输出</a:t>
            </a:r>
            <a:r>
              <a:rPr lang="en-US" altLang="zh-CN" dirty="0"/>
              <a:t>Z(n)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A40862-53F9-045D-4EEB-88248A593779}"/>
              </a:ext>
            </a:extLst>
          </p:cNvPr>
          <p:cNvSpPr txBox="1"/>
          <p:nvPr/>
        </p:nvSpPr>
        <p:spPr>
          <a:xfrm>
            <a:off x="413914" y="5365779"/>
            <a:ext cx="3236231" cy="460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确保能量低的不能成为簇头</a:t>
            </a:r>
          </a:p>
        </p:txBody>
      </p:sp>
    </p:spTree>
    <p:extLst>
      <p:ext uri="{BB962C8B-B14F-4D97-AF65-F5344CB8AC3E}">
        <p14:creationId xmlns:p14="http://schemas.microsoft.com/office/powerpoint/2010/main" val="12875610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945;#394062;#394051;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just">
          <a:lnSpc>
            <a:spcPct val="150000"/>
          </a:lnSpc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</TotalTime>
  <Words>773</Words>
  <Application>Microsoft Office PowerPoint</Application>
  <PresentationFormat>宽屏</PresentationFormat>
  <Paragraphs>65</Paragraphs>
  <Slides>15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Microsoft YaHei Light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silong cao</cp:lastModifiedBy>
  <cp:revision>50</cp:revision>
  <dcterms:created xsi:type="dcterms:W3CDTF">1900-01-01T00:00:00Z</dcterms:created>
  <dcterms:modified xsi:type="dcterms:W3CDTF">2024-06-22T04:28:54Z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6747CA41361CBDB26D713C655FD84BA4_32</vt:lpwstr>
  </property>
  <property fmtid="{D5CDD505-2E9C-101B-9397-08002B2CF9AE}" pid="3" name="KSOProductBuildVer">
    <vt:lpwstr>2052-12.3.1</vt:lpwstr>
  </property>
</Properties>
</file>